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6" r:id="rId1"/>
  </p:sldMasterIdLst>
  <p:notesMasterIdLst>
    <p:notesMasterId r:id="rId26"/>
  </p:notesMasterIdLst>
  <p:handoutMasterIdLst>
    <p:handoutMasterId r:id="rId27"/>
  </p:handoutMasterIdLst>
  <p:sldIdLst>
    <p:sldId id="406" r:id="rId2"/>
    <p:sldId id="417" r:id="rId3"/>
    <p:sldId id="415" r:id="rId4"/>
    <p:sldId id="416" r:id="rId5"/>
    <p:sldId id="413" r:id="rId6"/>
    <p:sldId id="401" r:id="rId7"/>
    <p:sldId id="414" r:id="rId8"/>
    <p:sldId id="402" r:id="rId9"/>
    <p:sldId id="409" r:id="rId10"/>
    <p:sldId id="410" r:id="rId11"/>
    <p:sldId id="412" r:id="rId12"/>
    <p:sldId id="411" r:id="rId13"/>
    <p:sldId id="420" r:id="rId14"/>
    <p:sldId id="421" r:id="rId15"/>
    <p:sldId id="422" r:id="rId16"/>
    <p:sldId id="423" r:id="rId17"/>
    <p:sldId id="424" r:id="rId18"/>
    <p:sldId id="425" r:id="rId19"/>
    <p:sldId id="426" r:id="rId20"/>
    <p:sldId id="437" r:id="rId21"/>
    <p:sldId id="438" r:id="rId22"/>
    <p:sldId id="439" r:id="rId23"/>
    <p:sldId id="418" r:id="rId24"/>
    <p:sldId id="408" r:id="rId25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0D3F9"/>
    <a:srgbClr val="FFFFCC"/>
    <a:srgbClr val="E4EDB1"/>
    <a:srgbClr val="CCFFFF"/>
    <a:srgbClr val="CC99FF"/>
    <a:srgbClr val="00FFFF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692" autoAdjust="0"/>
    <p:restoredTop sz="86420" autoAdjust="0"/>
  </p:normalViewPr>
  <p:slideViewPr>
    <p:cSldViewPr snapToGrid="0">
      <p:cViewPr>
        <p:scale>
          <a:sx n="75" d="100"/>
          <a:sy n="75" d="100"/>
        </p:scale>
        <p:origin x="-150" y="54"/>
      </p:cViewPr>
      <p:guideLst>
        <p:guide orient="horz" pos="1404"/>
        <p:guide pos="2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24"/>
    </p:cViewPr>
  </p:sorterViewPr>
  <p:notesViewPr>
    <p:cSldViewPr snapToGrid="0">
      <p:cViewPr varScale="1">
        <p:scale>
          <a:sx n="52" d="100"/>
          <a:sy n="52" d="100"/>
        </p:scale>
        <p:origin x="-1794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495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495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0" y="-42863"/>
            <a:ext cx="91440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0" y="13716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4" descr="MCj01158550000[1]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16"/>
          <a:srcRect/>
          <a:stretch>
            <a:fillRect/>
          </a:stretch>
        </p:blipFill>
        <p:spPr bwMode="auto">
          <a:xfrm>
            <a:off x="228600" y="1200150"/>
            <a:ext cx="571500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WaltonLogo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6553200"/>
            <a:ext cx="10953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MainHeaderIM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095375" y="6553200"/>
            <a:ext cx="37734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MainHeaderIMG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4800600" y="6553200"/>
            <a:ext cx="37734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MainHeaderIMG"/>
          <p:cNvPicPr>
            <a:picLocks noChangeAspect="1" noChangeArrowheads="1"/>
          </p:cNvPicPr>
          <p:nvPr/>
        </p:nvPicPr>
        <p:blipFill>
          <a:blip r:embed="rId18"/>
          <a:srcRect r="85864" b="4950"/>
          <a:stretch>
            <a:fillRect/>
          </a:stretch>
        </p:blipFill>
        <p:spPr bwMode="auto">
          <a:xfrm>
            <a:off x="8534400" y="6553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99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99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/>
          </p:cNvSpPr>
          <p:nvPr/>
        </p:nvSpPr>
        <p:spPr bwMode="auto">
          <a:xfrm>
            <a:off x="0" y="0"/>
            <a:ext cx="91440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 sz="4000" b="1">
              <a:solidFill>
                <a:srgbClr val="990000"/>
              </a:solidFill>
            </a:endParaRPr>
          </a:p>
          <a:p>
            <a:pPr algn="ctr" eaLnBrk="0" hangingPunct="0"/>
            <a:endParaRPr lang="en-US" sz="4000" b="1">
              <a:solidFill>
                <a:srgbClr val="990000"/>
              </a:solidFill>
            </a:endParaRPr>
          </a:p>
          <a:p>
            <a:pPr algn="ctr" eaLnBrk="0" hangingPunct="0"/>
            <a:r>
              <a:rPr lang="en-US" sz="4000" b="1">
                <a:solidFill>
                  <a:srgbClr val="990000"/>
                </a:solidFill>
              </a:rPr>
              <a:t>The Next Frontier…</a:t>
            </a:r>
          </a:p>
          <a:p>
            <a:pPr algn="ctr" eaLnBrk="0" hangingPunct="0"/>
            <a:endParaRPr lang="en-US" sz="4000" b="1">
              <a:solidFill>
                <a:srgbClr val="990000"/>
              </a:solidFill>
            </a:endParaRPr>
          </a:p>
          <a:p>
            <a:pPr algn="ctr" eaLnBrk="0" hangingPunct="0"/>
            <a:r>
              <a:rPr lang="en-US" sz="4000" b="1">
                <a:solidFill>
                  <a:srgbClr val="990000"/>
                </a:solidFill>
              </a:rPr>
              <a:t>E-commerce Research in </a:t>
            </a:r>
          </a:p>
          <a:p>
            <a:pPr algn="ctr" eaLnBrk="0" hangingPunct="0"/>
            <a:r>
              <a:rPr lang="en-US" sz="4000" b="1">
                <a:solidFill>
                  <a:srgbClr val="990000"/>
                </a:solidFill>
              </a:rPr>
              <a:t>Developing Countries</a:t>
            </a:r>
          </a:p>
          <a:p>
            <a:pPr algn="ctr" eaLnBrk="0" hangingPunct="0"/>
            <a:r>
              <a:rPr lang="en-US" sz="2800" b="1">
                <a:solidFill>
                  <a:srgbClr val="990000"/>
                </a:solidFill>
              </a:rPr>
              <a:t>How to Make a Theoretical Contribution?</a:t>
            </a:r>
            <a:r>
              <a:rPr lang="en-US" sz="3500" b="1">
                <a:solidFill>
                  <a:srgbClr val="990000"/>
                </a:solidFill>
              </a:rPr>
              <a:t> </a:t>
            </a:r>
            <a:endParaRPr lang="en-US" sz="3500" b="1">
              <a:solidFill>
                <a:srgbClr val="990000"/>
              </a:solidFill>
              <a:latin typeface="Century Schoolbook" pitchFamily="18" charset="0"/>
            </a:endParaRPr>
          </a:p>
        </p:txBody>
      </p:sp>
      <p:sp>
        <p:nvSpPr>
          <p:cNvPr id="15362" name="Subtitle 2"/>
          <p:cNvSpPr>
            <a:spLocks/>
          </p:cNvSpPr>
          <p:nvPr/>
        </p:nvSpPr>
        <p:spPr bwMode="auto">
          <a:xfrm>
            <a:off x="0" y="3533775"/>
            <a:ext cx="9144000" cy="31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400">
              <a:solidFill>
                <a:schemeClr val="tx2"/>
              </a:solidFill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400">
              <a:solidFill>
                <a:schemeClr val="tx2"/>
              </a:solidFill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tx2"/>
                </a:solidFill>
              </a:rPr>
              <a:t>Viswanath Venkatesh</a:t>
            </a:r>
          </a:p>
        </p:txBody>
      </p:sp>
      <p:pic>
        <p:nvPicPr>
          <p:cNvPr id="15363" name="Picture 6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60700" y="5422900"/>
            <a:ext cx="30289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Leverage Cross-Cultural Settings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Role of global village, virtual teams, diversity</a:t>
            </a:r>
          </a:p>
          <a:p>
            <a:r>
              <a:rPr lang="en-US" smtClean="0"/>
              <a:t>New contexts that did not exist before (Johns 2006)</a:t>
            </a:r>
          </a:p>
          <a:p>
            <a:r>
              <a:rPr lang="en-US" smtClean="0"/>
              <a:t>Theorize about what happens when people from different cultures get together to:</a:t>
            </a:r>
          </a:p>
          <a:p>
            <a:pPr lvl="1"/>
            <a:r>
              <a:rPr lang="en-US" smtClean="0"/>
              <a:t>Work (e.g., develop a project)</a:t>
            </a:r>
          </a:p>
          <a:p>
            <a:pPr lvl="1"/>
            <a:r>
              <a:rPr lang="en-US" smtClean="0"/>
              <a:t>Socialize (e.g., interact on FaceBook)</a:t>
            </a:r>
          </a:p>
          <a:p>
            <a:r>
              <a:rPr lang="en-US" smtClean="0"/>
              <a:t>IS exemplars</a:t>
            </a:r>
          </a:p>
          <a:p>
            <a:pPr lvl="1"/>
            <a:r>
              <a:rPr lang="en-US" smtClean="0"/>
              <a:t>Kankanhalli et al. (2007, JMIS)</a:t>
            </a:r>
          </a:p>
          <a:p>
            <a:pPr lvl="1"/>
            <a:r>
              <a:rPr lang="en-US" smtClean="0"/>
              <a:t>Rai et al. (2009, MISQ)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Engage in the </a:t>
            </a:r>
            <a:br>
              <a:rPr lang="en-US" sz="4000" smtClean="0"/>
            </a:br>
            <a:r>
              <a:rPr lang="en-US" sz="4000" smtClean="0"/>
              <a:t>Developing Country Context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Induction, not deduction</a:t>
            </a:r>
          </a:p>
          <a:p>
            <a:pPr lvl="1"/>
            <a:r>
              <a:rPr lang="en-US" smtClean="0"/>
              <a:t>Beginning with Socrates and Aristotle</a:t>
            </a:r>
          </a:p>
          <a:p>
            <a:pPr lvl="1"/>
            <a:r>
              <a:rPr lang="en-US" smtClean="0"/>
              <a:t>Think Isaac Newton</a:t>
            </a:r>
          </a:p>
          <a:p>
            <a:pPr lvl="1"/>
            <a:r>
              <a:rPr lang="en-US" smtClean="0"/>
              <a:t>“…hypothetico–deductive method, even if practiced, actually retards the progress of science” (Locke 2007)</a:t>
            </a:r>
          </a:p>
          <a:p>
            <a:r>
              <a:rPr lang="en-US" smtClean="0"/>
              <a:t>Live and breathe the context to tell the tale, without the shackles of existing theories </a:t>
            </a:r>
          </a:p>
          <a:p>
            <a:pPr lvl="1"/>
            <a:r>
              <a:rPr lang="en-US" smtClean="0"/>
              <a:t>Necessarily qualitative</a:t>
            </a:r>
          </a:p>
          <a:p>
            <a:r>
              <a:rPr lang="en-US" smtClean="0"/>
              <a:t>IS exemplars</a:t>
            </a:r>
          </a:p>
          <a:p>
            <a:pPr lvl="1"/>
            <a:r>
              <a:rPr lang="en-US" smtClean="0"/>
              <a:t>Walsham and Sahay (1999, MISQ)</a:t>
            </a:r>
          </a:p>
          <a:p>
            <a:pPr lvl="1"/>
            <a:r>
              <a:rPr lang="en-US" smtClean="0"/>
              <a:t>Hirscheim and Silva (2007, MISQ)</a:t>
            </a:r>
            <a:endParaRPr lang="en-US" sz="1800" smtClean="0"/>
          </a:p>
          <a:p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Theorize about the Country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Not necessarily qualitative (Alvesson and Karreman 2007)</a:t>
            </a:r>
          </a:p>
          <a:p>
            <a:r>
              <a:rPr lang="en-US" smtClean="0"/>
              <a:t>Introduce new concepts and consequently, constructs</a:t>
            </a:r>
          </a:p>
          <a:p>
            <a:r>
              <a:rPr lang="en-US" smtClean="0"/>
              <a:t>Bring to bear new theoretical perspectives</a:t>
            </a:r>
          </a:p>
          <a:p>
            <a:r>
              <a:rPr lang="en-US" smtClean="0"/>
              <a:t>Integrate theoretical perspectives appropriately</a:t>
            </a:r>
          </a:p>
          <a:p>
            <a:r>
              <a:rPr lang="en-US" smtClean="0"/>
              <a:t>Develop new theory that is situated in the contextual richness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33350"/>
            <a:ext cx="7772400" cy="3143250"/>
          </a:xfrm>
        </p:spPr>
        <p:txBody>
          <a:bodyPr/>
          <a:lstStyle/>
          <a:p>
            <a:r>
              <a:rPr lang="en-US" sz="4000" smtClean="0"/>
              <a:t>Impacts of Information and Communication Technology Implementations on </a:t>
            </a:r>
            <a:br>
              <a:rPr lang="en-US" sz="4000" smtClean="0"/>
            </a:br>
            <a:r>
              <a:rPr lang="en-US" sz="4000" smtClean="0"/>
              <a:t>Employees’ Jobs in India: </a:t>
            </a:r>
            <a:br>
              <a:rPr lang="en-US" sz="4000" smtClean="0"/>
            </a:br>
            <a:r>
              <a:rPr lang="en-US" sz="4000" smtClean="0"/>
              <a:t>A Multi-Method Longitudinal Field Study*</a:t>
            </a:r>
          </a:p>
        </p:txBody>
      </p:sp>
      <p:sp>
        <p:nvSpPr>
          <p:cNvPr id="27650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4667250"/>
            <a:ext cx="9144000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i="1" smtClean="0"/>
              <a:t>Production and Operations Management (in press)</a:t>
            </a:r>
          </a:p>
          <a:p>
            <a:pPr marL="0" indent="0" algn="ctr">
              <a:buFont typeface="Wingdings" pitchFamily="2" charset="2"/>
              <a:buNone/>
            </a:pPr>
            <a:endParaRPr lang="en-US" i="1" smtClean="0"/>
          </a:p>
          <a:p>
            <a:pPr marL="0" indent="0" algn="ctr">
              <a:buFont typeface="Wingdings" pitchFamily="2" charset="2"/>
              <a:buNone/>
            </a:pPr>
            <a:r>
              <a:rPr lang="en-US" i="1" smtClean="0"/>
              <a:t>* w/ Hillol Bala (Indiana), Tracy Sykes (NSF)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General Storyline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Job characteristics model (JCM)</a:t>
            </a:r>
          </a:p>
          <a:p>
            <a:pPr lvl="1"/>
            <a:r>
              <a:rPr lang="en-US" smtClean="0"/>
              <a:t>The effect on all five characteristics (skill variety, task identity, task significance, autonomy and feedback) was positive</a:t>
            </a:r>
          </a:p>
          <a:p>
            <a:pPr lvl="1"/>
            <a:r>
              <a:rPr lang="en-US" smtClean="0"/>
              <a:t>Job satisfaction and job performance declined</a:t>
            </a:r>
          </a:p>
          <a:p>
            <a:r>
              <a:rPr lang="en-US" smtClean="0"/>
              <a:t>Qualitative study (interviews) to understand why…</a:t>
            </a:r>
          </a:p>
          <a:p>
            <a:pPr lvl="1"/>
            <a:r>
              <a:rPr lang="en-US" smtClean="0"/>
              <a:t>Socio-technical systems theory to explain the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Typical JCM</a:t>
            </a:r>
          </a:p>
        </p:txBody>
      </p:sp>
      <p:pic>
        <p:nvPicPr>
          <p:cNvPr id="29698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 t="14769"/>
          <a:stretch>
            <a:fillRect/>
          </a:stretch>
        </p:blipFill>
        <p:spPr>
          <a:xfrm>
            <a:off x="661988" y="1371600"/>
            <a:ext cx="7820025" cy="5105400"/>
          </a:xfrm>
        </p:spPr>
      </p:pic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4610100" y="144462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+</a:t>
            </a:r>
          </a:p>
        </p:txBody>
      </p:sp>
      <p:sp>
        <p:nvSpPr>
          <p:cNvPr id="29700" name="Text Box 8"/>
          <p:cNvSpPr txBox="1">
            <a:spLocks noChangeArrowheads="1"/>
          </p:cNvSpPr>
          <p:nvPr/>
        </p:nvSpPr>
        <p:spPr bwMode="auto">
          <a:xfrm>
            <a:off x="4781550" y="262572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+</a:t>
            </a:r>
          </a:p>
        </p:txBody>
      </p:sp>
      <p:sp>
        <p:nvSpPr>
          <p:cNvPr id="29701" name="Text Box 9"/>
          <p:cNvSpPr txBox="1">
            <a:spLocks noChangeArrowheads="1"/>
          </p:cNvSpPr>
          <p:nvPr/>
        </p:nvSpPr>
        <p:spPr bwMode="auto">
          <a:xfrm>
            <a:off x="6591300" y="144462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+</a:t>
            </a:r>
          </a:p>
        </p:txBody>
      </p:sp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6610350" y="262572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JCM in our Context</a:t>
            </a:r>
          </a:p>
        </p:txBody>
      </p:sp>
      <p:pic>
        <p:nvPicPr>
          <p:cNvPr id="30722" name="Picture 3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 t="14769"/>
          <a:stretch>
            <a:fillRect/>
          </a:stretch>
        </p:blipFill>
        <p:spPr>
          <a:xfrm>
            <a:off x="661988" y="1371600"/>
            <a:ext cx="7820025" cy="5105400"/>
          </a:xfrm>
        </p:spPr>
      </p:pic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4610100" y="144462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+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4781550" y="2625725"/>
            <a:ext cx="422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+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6591300" y="1444625"/>
            <a:ext cx="319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-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6610350" y="2625725"/>
            <a:ext cx="319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3300"/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Qualitative Study</a:t>
            </a: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1670050" y="1181100"/>
          <a:ext cx="5765800" cy="5708650"/>
        </p:xfrm>
        <a:graphic>
          <a:graphicData uri="http://schemas.openxmlformats.org/presentationml/2006/ole">
            <p:oleObj spid="_x0000_s35843" name="Document" r:id="rId3" imgW="6177921" imgH="611885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95250"/>
            <a:ext cx="9144000" cy="2152650"/>
          </a:xfrm>
        </p:spPr>
        <p:txBody>
          <a:bodyPr/>
          <a:lstStyle/>
          <a:p>
            <a:r>
              <a:rPr lang="en-US" smtClean="0"/>
              <a:t>Organizational Innovation in India: A Multi-method Longitudinal Study*</a:t>
            </a:r>
          </a:p>
        </p:txBody>
      </p:sp>
      <p:sp>
        <p:nvSpPr>
          <p:cNvPr id="36866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-533400" y="4705350"/>
            <a:ext cx="10115550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z="2400" i="1" smtClean="0"/>
              <a:t>Information Systems Research (under review)</a:t>
            </a:r>
          </a:p>
          <a:p>
            <a:pPr marL="0" indent="0" algn="ctr">
              <a:buFont typeface="Wingdings" pitchFamily="2" charset="2"/>
              <a:buNone/>
            </a:pPr>
            <a:endParaRPr lang="en-US" sz="2400" i="1" smtClean="0"/>
          </a:p>
          <a:p>
            <a:pPr marL="0" indent="0" algn="ctr">
              <a:buFont typeface="Wingdings" pitchFamily="2" charset="2"/>
              <a:buNone/>
            </a:pPr>
            <a:r>
              <a:rPr lang="en-US" sz="2400" i="1" smtClean="0"/>
              <a:t>* w/ Hillol Bala (Indiana), Tracy Sykes (NSF),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sz="2400" i="1" smtClean="0"/>
              <a:t>V. Sambamurthy (MSU)</a:t>
            </a:r>
          </a:p>
          <a:p>
            <a:pPr marL="0" indent="0" algn="ctr">
              <a:buFont typeface="Wingdings" pitchFamily="2" charset="2"/>
              <a:buNone/>
            </a:pPr>
            <a:endParaRPr lang="en-US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General Storyline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Tensions between traditional challenges and emerging catalysts</a:t>
            </a:r>
          </a:p>
          <a:p>
            <a:r>
              <a:rPr lang="en-US" smtClean="0"/>
              <a:t>Troubling trend… even 2 years after implementation </a:t>
            </a:r>
          </a:p>
          <a:p>
            <a:pPr lvl="1"/>
            <a:r>
              <a:rPr lang="en-US" smtClean="0"/>
              <a:t>No improvement in service time </a:t>
            </a:r>
          </a:p>
          <a:p>
            <a:pPr lvl="1"/>
            <a:r>
              <a:rPr lang="en-US" smtClean="0"/>
              <a:t>Drop in job satisfaction</a:t>
            </a:r>
          </a:p>
          <a:p>
            <a:pPr lvl="1"/>
            <a:r>
              <a:rPr lang="en-US" smtClean="0"/>
              <a:t>Drop in customer satisfaction</a:t>
            </a:r>
          </a:p>
          <a:p>
            <a:r>
              <a:rPr lang="en-US" smtClean="0"/>
              <a:t>Qualitative study to understand the problems from the perspective of different stakeholders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Considerations</a:t>
            </a:r>
          </a:p>
          <a:p>
            <a:r>
              <a:rPr lang="en-US" smtClean="0"/>
              <a:t>Developing country context </a:t>
            </a:r>
          </a:p>
          <a:p>
            <a:r>
              <a:rPr lang="en-US" smtClean="0"/>
              <a:t>A common mistake</a:t>
            </a:r>
          </a:p>
          <a:p>
            <a:r>
              <a:rPr lang="en-US" smtClean="0"/>
              <a:t>Four ways to make a theoretical contribution</a:t>
            </a:r>
          </a:p>
          <a:p>
            <a:r>
              <a:rPr lang="en-US" smtClean="0"/>
              <a:t>Two illustrations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Service Time, Job Sat, Cust Sat</a:t>
            </a:r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0" y="1470025"/>
          <a:ext cx="9144000" cy="2278063"/>
        </p:xfrm>
        <a:graphic>
          <a:graphicData uri="http://schemas.openxmlformats.org/presentationml/2006/ole">
            <p:oleObj spid="_x0000_s52227" name="Document" r:id="rId3" imgW="6084062" imgH="1516331" progId="Word.Document.8">
              <p:embed/>
            </p:oleObj>
          </a:graphicData>
        </a:graphic>
      </p:graphicFrame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3708400" y="1892300"/>
            <a:ext cx="1663700" cy="4953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3733800" y="2374900"/>
            <a:ext cx="1663700" cy="4953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3733800" y="2819400"/>
            <a:ext cx="1663700" cy="4953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5359400" y="1892300"/>
            <a:ext cx="1663700" cy="4953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Oval 10"/>
          <p:cNvSpPr>
            <a:spLocks noChangeArrowheads="1"/>
          </p:cNvSpPr>
          <p:nvPr/>
        </p:nvSpPr>
        <p:spPr bwMode="auto">
          <a:xfrm>
            <a:off x="5359400" y="2819400"/>
            <a:ext cx="1663700" cy="4953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Oval 11"/>
          <p:cNvSpPr>
            <a:spLocks noChangeArrowheads="1"/>
          </p:cNvSpPr>
          <p:nvPr/>
        </p:nvSpPr>
        <p:spPr bwMode="auto">
          <a:xfrm>
            <a:off x="5359400" y="2374900"/>
            <a:ext cx="1663700" cy="4953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Oval 12"/>
          <p:cNvSpPr>
            <a:spLocks noChangeArrowheads="1"/>
          </p:cNvSpPr>
          <p:nvPr/>
        </p:nvSpPr>
        <p:spPr bwMode="auto">
          <a:xfrm>
            <a:off x="7150100" y="1892300"/>
            <a:ext cx="1663700" cy="4953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7150100" y="2819400"/>
            <a:ext cx="1663700" cy="4953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Oval 14"/>
          <p:cNvSpPr>
            <a:spLocks noChangeArrowheads="1"/>
          </p:cNvSpPr>
          <p:nvPr/>
        </p:nvSpPr>
        <p:spPr bwMode="auto">
          <a:xfrm>
            <a:off x="7150100" y="2374900"/>
            <a:ext cx="1663700" cy="4953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nimBg="1"/>
      <p:bldP spid="52230" grpId="1" animBg="1"/>
      <p:bldP spid="52231" grpId="0" animBg="1"/>
      <p:bldP spid="52231" grpId="1" animBg="1"/>
      <p:bldP spid="52232" grpId="0" animBg="1"/>
      <p:bldP spid="52232" grpId="1" animBg="1"/>
      <p:bldP spid="52233" grpId="0" animBg="1"/>
      <p:bldP spid="52233" grpId="1" animBg="1"/>
      <p:bldP spid="52234" grpId="0" animBg="1"/>
      <p:bldP spid="52234" grpId="1" animBg="1"/>
      <p:bldP spid="52235" grpId="0" animBg="1"/>
      <p:bldP spid="52235" grpId="1" animBg="1"/>
      <p:bldP spid="52236" grpId="0" animBg="1"/>
      <p:bldP spid="52237" grpId="0" animBg="1"/>
      <p:bldP spid="522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Qualitative Study Findings</a:t>
            </a:r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0" y="1260475"/>
          <a:ext cx="9144000" cy="3956050"/>
        </p:xfrm>
        <a:graphic>
          <a:graphicData uri="http://schemas.openxmlformats.org/presentationml/2006/ole">
            <p:oleObj spid="_x0000_s53251" name="Document" r:id="rId3" imgW="6084062" imgH="263284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Contributions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Richer understanding of IT implementations in developing countries</a:t>
            </a:r>
          </a:p>
          <a:p>
            <a:r>
              <a:rPr lang="en-US" smtClean="0"/>
              <a:t>Boundaries of existing theories</a:t>
            </a:r>
          </a:p>
          <a:p>
            <a:r>
              <a:rPr lang="en-US" smtClean="0"/>
              <a:t>Setting the stage for new theory development and future research, including future work on interventions</a:t>
            </a:r>
          </a:p>
          <a:p>
            <a:r>
              <a:rPr lang="en-US" smtClean="0"/>
              <a:t>Helping developing countries leverage IT meaningfully </a:t>
            </a:r>
          </a:p>
          <a:p>
            <a:pPr lvl="1"/>
            <a:r>
              <a:rPr lang="en-US" smtClean="0"/>
              <a:t>Seeing opportunities and identifying challenges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sum…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Developing countries represent a fertile and important ground for future e-commerce research</a:t>
            </a:r>
          </a:p>
          <a:p>
            <a:r>
              <a:rPr lang="en-US" smtClean="0"/>
              <a:t>Four suggested ways to make a theoretical contribution</a:t>
            </a:r>
            <a:r>
              <a:rPr lang="en-US" sz="2400" smtClean="0">
                <a:cs typeface="Arial" charset="0"/>
              </a:rPr>
              <a:t> </a:t>
            </a:r>
          </a:p>
          <a:p>
            <a:pPr lvl="1">
              <a:buFont typeface="Wingdings" pitchFamily="2" charset="2"/>
              <a:buAutoNum type="arabicPeriod"/>
            </a:pPr>
            <a:r>
              <a:rPr lang="en-US" smtClean="0"/>
              <a:t>Conduct cross-cultural comparisons</a:t>
            </a:r>
          </a:p>
          <a:p>
            <a:pPr lvl="1">
              <a:buFont typeface="Wingdings" pitchFamily="2" charset="2"/>
              <a:buAutoNum type="arabicPeriod"/>
            </a:pPr>
            <a:r>
              <a:rPr lang="en-US" smtClean="0"/>
              <a:t>Leverage cross-cultural settings</a:t>
            </a:r>
          </a:p>
          <a:p>
            <a:pPr lvl="1">
              <a:buFont typeface="Wingdings" pitchFamily="2" charset="2"/>
              <a:buAutoNum type="arabicPeriod"/>
            </a:pPr>
            <a:r>
              <a:rPr lang="en-US" smtClean="0"/>
              <a:t>Engage in the developing country context</a:t>
            </a:r>
          </a:p>
          <a:p>
            <a:pPr lvl="1">
              <a:buFont typeface="Wingdings" pitchFamily="2" charset="2"/>
              <a:buAutoNum type="arabicPeriod"/>
            </a:pPr>
            <a:r>
              <a:rPr lang="en-US" smtClean="0"/>
              <a:t>Theorize about the developing country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 txBox="1">
            <a:spLocks/>
          </p:cNvSpPr>
          <p:nvPr/>
        </p:nvSpPr>
        <p:spPr bwMode="auto">
          <a:xfrm>
            <a:off x="457200" y="-11113"/>
            <a:ext cx="82296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4400" b="1">
                <a:solidFill>
                  <a:srgbClr val="990000"/>
                </a:solidFill>
              </a:rPr>
              <a:t>Thank You!</a:t>
            </a:r>
          </a:p>
        </p:txBody>
      </p:sp>
      <p:pic>
        <p:nvPicPr>
          <p:cNvPr id="56322" name="Picture 1035" descr="BS00559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1981200"/>
            <a:ext cx="3608388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Practical Considerations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MNCs marketing products and services to developing countries</a:t>
            </a:r>
          </a:p>
          <a:p>
            <a:r>
              <a:rPr lang="en-US" smtClean="0"/>
              <a:t>Firms working with organizations in developing countries</a:t>
            </a:r>
          </a:p>
          <a:p>
            <a:r>
              <a:rPr lang="en-US" smtClean="0"/>
              <a:t>Supply chains and business process flows frequently have a representation of companies in/from developing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Scientific Considerations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Theories developed with western philosophies and ideologies</a:t>
            </a:r>
          </a:p>
          <a:p>
            <a:r>
              <a:rPr lang="en-US" smtClean="0"/>
              <a:t>Data collected in western countries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Developing Country Context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Developing countries</a:t>
            </a:r>
          </a:p>
          <a:p>
            <a:pPr lvl="1"/>
            <a:r>
              <a:rPr lang="en-US" smtClean="0"/>
              <a:t>Countries themselves</a:t>
            </a:r>
          </a:p>
          <a:p>
            <a:pPr lvl="1"/>
            <a:r>
              <a:rPr lang="en-US" smtClean="0"/>
              <a:t>SMEs</a:t>
            </a:r>
          </a:p>
          <a:p>
            <a:pPr lvl="1"/>
            <a:r>
              <a:rPr lang="en-US" smtClean="0"/>
              <a:t>People</a:t>
            </a:r>
          </a:p>
          <a:p>
            <a:pPr lvl="1"/>
            <a:r>
              <a:rPr lang="en-US" smtClean="0"/>
              <a:t>Workplace</a:t>
            </a:r>
          </a:p>
          <a:p>
            <a:pPr lvl="1"/>
            <a:r>
              <a:rPr lang="en-US" smtClean="0"/>
              <a:t>Social settings</a:t>
            </a:r>
          </a:p>
          <a:p>
            <a:pPr lvl="1"/>
            <a:r>
              <a:rPr lang="en-US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cs typeface="Arial" charset="0"/>
              </a:rPr>
              <a:t>A Common Mistake: </a:t>
            </a:r>
            <a:br>
              <a:rPr lang="en-US" sz="4000" smtClean="0">
                <a:cs typeface="Arial" charset="0"/>
              </a:rPr>
            </a:br>
            <a:r>
              <a:rPr lang="en-US" sz="4000" smtClean="0">
                <a:cs typeface="Arial" charset="0"/>
              </a:rPr>
              <a:t>Replication without Rich Extensions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z="3200" i="1" smtClean="0"/>
              <a:t>   </a:t>
            </a:r>
          </a:p>
          <a:p>
            <a:pPr>
              <a:buFont typeface="Wingdings" pitchFamily="2" charset="2"/>
              <a:buNone/>
            </a:pPr>
            <a:endParaRPr lang="en-US" sz="3200" i="1" smtClean="0"/>
          </a:p>
          <a:p>
            <a:pPr algn="ctr">
              <a:buFont typeface="Wingdings" pitchFamily="2" charset="2"/>
              <a:buNone/>
            </a:pPr>
            <a:r>
              <a:rPr lang="en-US" sz="3200" i="1" smtClean="0"/>
              <a:t>  “[insert theory here] has never been examined in the context of the mobile Internet among participants in China an hour after their lunch in the winter.”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cs typeface="Arial" charset="0"/>
              </a:rPr>
              <a:t>A Common Mistake: </a:t>
            </a:r>
            <a:br>
              <a:rPr lang="en-US" sz="4000" smtClean="0">
                <a:cs typeface="Arial" charset="0"/>
              </a:rPr>
            </a:br>
            <a:r>
              <a:rPr lang="en-US" sz="4000" smtClean="0">
                <a:cs typeface="Arial" charset="0"/>
              </a:rPr>
              <a:t>Replication without Rich Extensions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z="3200" i="1" smtClean="0"/>
              <a:t>   </a:t>
            </a:r>
          </a:p>
          <a:p>
            <a:pPr>
              <a:buFont typeface="Wingdings" pitchFamily="2" charset="2"/>
              <a:buNone/>
            </a:pPr>
            <a:endParaRPr lang="en-US" sz="3200" i="1" smtClean="0"/>
          </a:p>
          <a:p>
            <a:pPr algn="ctr">
              <a:buFont typeface="Wingdings" pitchFamily="2" charset="2"/>
              <a:buNone/>
            </a:pPr>
            <a:r>
              <a:rPr lang="en-US" sz="3200" i="1" smtClean="0"/>
              <a:t>  “</a:t>
            </a:r>
            <a:r>
              <a:rPr lang="en-US" sz="3200" b="1" i="1" smtClean="0"/>
              <a:t>TAM</a:t>
            </a:r>
            <a:r>
              <a:rPr lang="en-US" sz="3200" i="1" smtClean="0"/>
              <a:t> has never been examined in                  the context of the mobile Internet among participants in China an hour after their lunch in the winter.”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cs typeface="Arial" charset="0"/>
              </a:rPr>
              <a:t>How to Make a </a:t>
            </a:r>
            <a:br>
              <a:rPr lang="en-US" sz="4000" smtClean="0">
                <a:cs typeface="Arial" charset="0"/>
              </a:rPr>
            </a:br>
            <a:r>
              <a:rPr lang="en-US" sz="4000" smtClean="0">
                <a:cs typeface="Arial" charset="0"/>
              </a:rPr>
              <a:t>Theoretical Contribution? 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smtClean="0"/>
              <a:t>Conduct cross-cultural comparisons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mtClean="0"/>
              <a:t>Leverage cross-cultural settings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mtClean="0"/>
              <a:t>Engage in the developing country context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mtClean="0"/>
              <a:t>Theorize about the developing country</a:t>
            </a:r>
          </a:p>
          <a:p>
            <a:pPr marL="533400" indent="-53340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Conduct Cross-cultural Comparisons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Compare existing theories across cultural settings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Direct effects and moderating effects</a:t>
            </a:r>
          </a:p>
          <a:p>
            <a:pPr>
              <a:lnSpc>
                <a:spcPct val="90000"/>
              </a:lnSpc>
            </a:pPr>
            <a:r>
              <a:rPr lang="en-US" smtClean="0"/>
              <a:t>Explain why similarities and differences would be expected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“theory development through encounters between theoretical assumptions and empirical impressions that involve breakdowns” (Alvesson and Karreman 2007)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Ideally, employ explanatory variables and not just country as the moderating variable</a:t>
            </a:r>
          </a:p>
          <a:p>
            <a:pPr>
              <a:lnSpc>
                <a:spcPct val="90000"/>
              </a:lnSpc>
            </a:pPr>
            <a:r>
              <a:rPr lang="en-US" smtClean="0"/>
              <a:t>IS exemplars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Gefen and Straub (1997, MISQ)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Srite and Karahanna (2006, MISQ)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ISYS5423">
  <a:themeElements>
    <a:clrScheme name="ISYS542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SYS54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SYS54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YS54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YS54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YS54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YS54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YS54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YS54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YS54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YS54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YS54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YS54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YS54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Week2_slides_VV F061</Template>
  <TotalTime>8562</TotalTime>
  <Pages>9</Pages>
  <Words>624</Words>
  <Application>Microsoft PowerPoint 4.0</Application>
  <PresentationFormat>On-screen Show (4:3)</PresentationFormat>
  <Paragraphs>129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Wingdings</vt:lpstr>
      <vt:lpstr>Times New Roman</vt:lpstr>
      <vt:lpstr>Century Schoolbook</vt:lpstr>
      <vt:lpstr>ISYS5423</vt:lpstr>
      <vt:lpstr>Document</vt:lpstr>
      <vt:lpstr>Slide 1</vt:lpstr>
      <vt:lpstr>Agenda</vt:lpstr>
      <vt:lpstr>Practical Considerations</vt:lpstr>
      <vt:lpstr>Scientific Considerations</vt:lpstr>
      <vt:lpstr>Developing Country Context</vt:lpstr>
      <vt:lpstr>A Common Mistake:  Replication without Rich Extensions</vt:lpstr>
      <vt:lpstr>A Common Mistake:  Replication without Rich Extensions</vt:lpstr>
      <vt:lpstr>How to Make a  Theoretical Contribution? </vt:lpstr>
      <vt:lpstr>Conduct Cross-cultural Comparisons</vt:lpstr>
      <vt:lpstr>Leverage Cross-Cultural Settings</vt:lpstr>
      <vt:lpstr>Engage in the  Developing Country Context</vt:lpstr>
      <vt:lpstr>Theorize about the Country</vt:lpstr>
      <vt:lpstr>Impacts of Information and Communication Technology Implementations on  Employees’ Jobs in India:  A Multi-Method Longitudinal Field Study*</vt:lpstr>
      <vt:lpstr>General Storyline</vt:lpstr>
      <vt:lpstr>Typical JCM</vt:lpstr>
      <vt:lpstr>JCM in our Context</vt:lpstr>
      <vt:lpstr>Qualitative Study</vt:lpstr>
      <vt:lpstr>Organizational Innovation in India: A Multi-method Longitudinal Study*</vt:lpstr>
      <vt:lpstr>General Storyline</vt:lpstr>
      <vt:lpstr>Service Time, Job Sat, Cust Sat</vt:lpstr>
      <vt:lpstr>Qualitative Study Findings</vt:lpstr>
      <vt:lpstr>Contributions</vt:lpstr>
      <vt:lpstr>In sum…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OOSAD Chapter 5</dc:title>
  <dc:subject/>
  <dc:creator>Mike Mitri</dc:creator>
  <cp:keywords/>
  <dc:description/>
  <cp:lastModifiedBy>vvenkat</cp:lastModifiedBy>
  <cp:revision>348</cp:revision>
  <cp:lastPrinted>1998-01-19T09:29:56Z</cp:lastPrinted>
  <dcterms:created xsi:type="dcterms:W3CDTF">1998-01-19T10:00:26Z</dcterms:created>
  <dcterms:modified xsi:type="dcterms:W3CDTF">2009-08-26T11:29:18Z</dcterms:modified>
</cp:coreProperties>
</file>